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322" r:id="rId4"/>
    <p:sldId id="323" r:id="rId5"/>
    <p:sldId id="257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1" r:id="rId19"/>
    <p:sldId id="272" r:id="rId20"/>
    <p:sldId id="274" r:id="rId21"/>
    <p:sldId id="282" r:id="rId22"/>
    <p:sldId id="283" r:id="rId23"/>
    <p:sldId id="276" r:id="rId24"/>
    <p:sldId id="273" r:id="rId25"/>
    <p:sldId id="320" r:id="rId26"/>
    <p:sldId id="317" r:id="rId27"/>
    <p:sldId id="32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D299B-2B7C-4047-9C97-42E35AF7F67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4132-1208-4682-B118-27E81F50C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9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9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50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2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807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8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62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506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50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7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2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0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6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4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4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0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2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309F5-D5AC-40EA-8D4B-347827C41F4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792F-2AAF-4B7F-BC1C-4C374A095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35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고급그래픽스효과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Lecture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이택희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964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Inputs 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en-US" altLang="ko-KR" dirty="0" err="1"/>
              <a:t>TextureSample</a:t>
            </a:r>
            <a:r>
              <a:rPr lang="en-US" altLang="ko-KR" dirty="0"/>
              <a:t> </a:t>
            </a:r>
            <a:r>
              <a:rPr lang="ko-KR" altLang="en-US" dirty="0"/>
              <a:t>노드 </a:t>
            </a:r>
            <a:r>
              <a:rPr lang="en-US" altLang="ko-KR" dirty="0"/>
              <a:t>2</a:t>
            </a:r>
            <a:r>
              <a:rPr lang="ko-KR" altLang="en-US" dirty="0"/>
              <a:t>개 배치</a:t>
            </a:r>
            <a:endParaRPr lang="en-US" altLang="ko-KR" dirty="0"/>
          </a:p>
          <a:p>
            <a:pPr lvl="2"/>
            <a:r>
              <a:rPr lang="en-US" altLang="ko-KR" dirty="0" err="1"/>
              <a:t>T_CobbleStone_Pebble_D</a:t>
            </a:r>
            <a:r>
              <a:rPr lang="en-US" altLang="ko-KR" dirty="0"/>
              <a:t> </a:t>
            </a:r>
            <a:r>
              <a:rPr lang="ko-KR" altLang="en-US" dirty="0"/>
              <a:t>텍스처 사용</a:t>
            </a:r>
            <a:endParaRPr lang="en-US" altLang="ko-KR" dirty="0"/>
          </a:p>
          <a:p>
            <a:pPr lvl="2"/>
            <a:r>
              <a:rPr lang="en-US" altLang="ko-KR" dirty="0" err="1"/>
              <a:t>T_CobbleStone_Pebble_N</a:t>
            </a:r>
            <a:r>
              <a:rPr lang="en-US" altLang="ko-KR" dirty="0"/>
              <a:t> </a:t>
            </a:r>
            <a:r>
              <a:rPr lang="ko-KR" altLang="en-US" dirty="0"/>
              <a:t>텍스처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텍스처 내용 확인 후 연결</a:t>
            </a:r>
          </a:p>
        </p:txBody>
      </p:sp>
    </p:spTree>
    <p:extLst>
      <p:ext uri="{BB962C8B-B14F-4D97-AF65-F5344CB8AC3E}">
        <p14:creationId xmlns:p14="http://schemas.microsoft.com/office/powerpoint/2010/main" val="383961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Material Inputs 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4294967295"/>
          </p:nvPr>
        </p:nvSpPr>
        <p:spPr>
          <a:xfrm>
            <a:off x="6578600" y="1825625"/>
            <a:ext cx="56134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월드 포지션 오프셋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버텍스 위치 변경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버텍스 위치 변경을 통해 다양한 표현이 필요할 때 사용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Displacement Mapping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6B0E55-9BB3-F268-F063-5E05A7D19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8" t="11121" r="32872" b="23000"/>
          <a:stretch/>
        </p:blipFill>
        <p:spPr>
          <a:xfrm>
            <a:off x="1487488" y="980728"/>
            <a:ext cx="1512168" cy="57651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10122" y="4114385"/>
            <a:ext cx="1866900" cy="2872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9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버텍스</a:t>
            </a:r>
            <a:r>
              <a:rPr lang="ko-KR" altLang="en-US" dirty="0"/>
              <a:t> 좌표를 바꾸는 기법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노멀</a:t>
            </a:r>
            <a:r>
              <a:rPr lang="ko-KR" altLang="en-US" dirty="0"/>
              <a:t> </a:t>
            </a:r>
            <a:r>
              <a:rPr lang="ko-KR" altLang="en-US" dirty="0" err="1"/>
              <a:t>맵과</a:t>
            </a:r>
            <a:r>
              <a:rPr lang="ko-KR" altLang="en-US" dirty="0"/>
              <a:t> 다름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실제 좌표가 변경됨</a:t>
            </a:r>
          </a:p>
        </p:txBody>
      </p:sp>
    </p:spTree>
    <p:extLst>
      <p:ext uri="{BB962C8B-B14F-4D97-AF65-F5344CB8AC3E}">
        <p14:creationId xmlns:p14="http://schemas.microsoft.com/office/powerpoint/2010/main" val="426374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pic>
        <p:nvPicPr>
          <p:cNvPr id="2050" name="Picture 2" descr="Model Compar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587959"/>
            <a:ext cx="9258300" cy="44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6078236"/>
            <a:ext cx="1101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실제 좌표가 변경되기 때문에 실루엣 영역에서도 디테일이 유지됨</a:t>
            </a:r>
          </a:p>
        </p:txBody>
      </p:sp>
    </p:spTree>
    <p:extLst>
      <p:ext uri="{BB962C8B-B14F-4D97-AF65-F5344CB8AC3E}">
        <p14:creationId xmlns:p14="http://schemas.microsoft.com/office/powerpoint/2010/main" val="127815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143672" y="232792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711624" y="3264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512096" y="412812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83832" y="392167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87888" y="303295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449466" y="231162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6"/>
            <a:endCxn id="9" idx="2"/>
          </p:cNvCxnSpPr>
          <p:nvPr/>
        </p:nvCxnSpPr>
        <p:spPr>
          <a:xfrm flipV="1">
            <a:off x="3359696" y="2419632"/>
            <a:ext cx="1089770" cy="1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4" idx="3"/>
            <a:endCxn id="5" idx="7"/>
          </p:cNvCxnSpPr>
          <p:nvPr/>
        </p:nvCxnSpPr>
        <p:spPr>
          <a:xfrm flipH="1">
            <a:off x="2896012" y="2512308"/>
            <a:ext cx="279296" cy="78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5"/>
            <a:endCxn id="6" idx="1"/>
          </p:cNvCxnSpPr>
          <p:nvPr/>
        </p:nvCxnSpPr>
        <p:spPr>
          <a:xfrm>
            <a:off x="2896012" y="3448412"/>
            <a:ext cx="647720" cy="71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6" idx="6"/>
            <a:endCxn id="7" idx="2"/>
          </p:cNvCxnSpPr>
          <p:nvPr/>
        </p:nvCxnSpPr>
        <p:spPr>
          <a:xfrm flipV="1">
            <a:off x="3728120" y="4029688"/>
            <a:ext cx="855712" cy="20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8" idx="4"/>
            <a:endCxn id="7" idx="7"/>
          </p:cNvCxnSpPr>
          <p:nvPr/>
        </p:nvCxnSpPr>
        <p:spPr>
          <a:xfrm flipH="1">
            <a:off x="4768220" y="3248981"/>
            <a:ext cx="427680" cy="70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9" idx="5"/>
            <a:endCxn id="8" idx="1"/>
          </p:cNvCxnSpPr>
          <p:nvPr/>
        </p:nvCxnSpPr>
        <p:spPr>
          <a:xfrm>
            <a:off x="4633854" y="2496008"/>
            <a:ext cx="485670" cy="56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423780" y="23144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991732" y="325055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792204" y="41146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863940" y="39082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367996" y="301948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729574" y="22981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24" idx="6"/>
            <a:endCxn id="29" idx="2"/>
          </p:cNvCxnSpPr>
          <p:nvPr/>
        </p:nvCxnSpPr>
        <p:spPr>
          <a:xfrm flipV="1">
            <a:off x="7639804" y="2406164"/>
            <a:ext cx="1089770" cy="1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4" idx="3"/>
            <a:endCxn id="25" idx="7"/>
          </p:cNvCxnSpPr>
          <p:nvPr/>
        </p:nvCxnSpPr>
        <p:spPr>
          <a:xfrm flipH="1">
            <a:off x="7176120" y="2498840"/>
            <a:ext cx="279296" cy="78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5" idx="5"/>
            <a:endCxn id="26" idx="1"/>
          </p:cNvCxnSpPr>
          <p:nvPr/>
        </p:nvCxnSpPr>
        <p:spPr>
          <a:xfrm>
            <a:off x="7176120" y="3434944"/>
            <a:ext cx="647720" cy="71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6" idx="6"/>
            <a:endCxn id="27" idx="2"/>
          </p:cNvCxnSpPr>
          <p:nvPr/>
        </p:nvCxnSpPr>
        <p:spPr>
          <a:xfrm flipV="1">
            <a:off x="8008228" y="4016220"/>
            <a:ext cx="855712" cy="20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8" idx="4"/>
            <a:endCxn id="27" idx="7"/>
          </p:cNvCxnSpPr>
          <p:nvPr/>
        </p:nvCxnSpPr>
        <p:spPr>
          <a:xfrm flipH="1">
            <a:off x="9048328" y="3235513"/>
            <a:ext cx="427680" cy="70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9" idx="5"/>
            <a:endCxn id="28" idx="1"/>
          </p:cNvCxnSpPr>
          <p:nvPr/>
        </p:nvCxnSpPr>
        <p:spPr>
          <a:xfrm>
            <a:off x="8913962" y="2482540"/>
            <a:ext cx="485670" cy="56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207756" y="1967880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47404" y="3218920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632109" y="4416152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647916" y="3601145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840416" y="3099649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048785" y="1805477"/>
            <a:ext cx="216024" cy="21602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24" idx="1"/>
            <a:endCxn id="36" idx="5"/>
          </p:cNvCxnSpPr>
          <p:nvPr/>
        </p:nvCxnSpPr>
        <p:spPr>
          <a:xfrm flipH="1" flipV="1">
            <a:off x="7392144" y="2152268"/>
            <a:ext cx="63272" cy="193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7"/>
            <a:endCxn id="41" idx="3"/>
          </p:cNvCxnSpPr>
          <p:nvPr/>
        </p:nvCxnSpPr>
        <p:spPr>
          <a:xfrm flipV="1">
            <a:off x="8913963" y="1989866"/>
            <a:ext cx="166459" cy="339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6"/>
            <a:endCxn id="40" idx="2"/>
          </p:cNvCxnSpPr>
          <p:nvPr/>
        </p:nvCxnSpPr>
        <p:spPr>
          <a:xfrm>
            <a:off x="9584020" y="3127501"/>
            <a:ext cx="256396" cy="801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1"/>
            <a:endCxn id="39" idx="5"/>
          </p:cNvCxnSpPr>
          <p:nvPr/>
        </p:nvCxnSpPr>
        <p:spPr>
          <a:xfrm flipH="1" flipV="1">
            <a:off x="8832304" y="3785533"/>
            <a:ext cx="63272" cy="15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6" idx="3"/>
            <a:endCxn id="38" idx="7"/>
          </p:cNvCxnSpPr>
          <p:nvPr/>
        </p:nvCxnSpPr>
        <p:spPr>
          <a:xfrm flipH="1">
            <a:off x="7816498" y="4299040"/>
            <a:ext cx="7343" cy="148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5" idx="6"/>
            <a:endCxn id="37" idx="2"/>
          </p:cNvCxnSpPr>
          <p:nvPr/>
        </p:nvCxnSpPr>
        <p:spPr>
          <a:xfrm flipV="1">
            <a:off x="7207756" y="3326932"/>
            <a:ext cx="139648" cy="31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12548" y="347339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버텍스의</a:t>
            </a:r>
            <a:r>
              <a:rPr lang="ko-KR" altLang="en-US" dirty="0"/>
              <a:t> 좌표가 변경됨</a:t>
            </a:r>
          </a:p>
        </p:txBody>
      </p:sp>
      <p:pic>
        <p:nvPicPr>
          <p:cNvPr id="3074" name="Picture 2" descr="displacement mapp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4773" y="4725145"/>
            <a:ext cx="3735349" cy="19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0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3531" t="25474" r="42550" b="32687"/>
          <a:stretch/>
        </p:blipFill>
        <p:spPr>
          <a:xfrm>
            <a:off x="6600056" y="2060849"/>
            <a:ext cx="3384376" cy="3217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3531" t="24753" r="43334" b="32687"/>
          <a:stretch/>
        </p:blipFill>
        <p:spPr>
          <a:xfrm>
            <a:off x="2495600" y="2060848"/>
            <a:ext cx="3178696" cy="31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정밀한 </a:t>
            </a:r>
            <a:r>
              <a:rPr lang="en-US" altLang="ko-KR" dirty="0"/>
              <a:t>Displacement Mapping</a:t>
            </a:r>
          </a:p>
          <a:p>
            <a:pPr lvl="1"/>
            <a:r>
              <a:rPr lang="ko-KR" altLang="en-US" dirty="0"/>
              <a:t>버텍스 수가 많아야 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86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월드 포지션 오프셋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59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Tessellation</a:t>
            </a:r>
          </a:p>
          <a:p>
            <a:pPr lvl="1"/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삼각형을 여러 개의 삼각형으로 쪼개는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Displacement Mapping</a:t>
            </a:r>
            <a:r>
              <a:rPr lang="ko-KR" altLang="en-US" dirty="0"/>
              <a:t>은 버텍스 단위로 일어남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 err="1"/>
              <a:t>버텍스의</a:t>
            </a:r>
            <a:r>
              <a:rPr lang="ko-KR" altLang="en-US" dirty="0"/>
              <a:t> 수가 많을 수록 정밀도 향상</a:t>
            </a:r>
          </a:p>
        </p:txBody>
      </p:sp>
      <p:pic>
        <p:nvPicPr>
          <p:cNvPr id="1032" name="Picture 8" descr="tessellation sphe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67" y="4949825"/>
            <a:ext cx="4835105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ssellati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2688"/>
            <a:ext cx="7079836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13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 </a:t>
            </a:r>
            <a:r>
              <a:rPr lang="ko-KR" altLang="en-US" dirty="0" err="1"/>
              <a:t>강의내용</a:t>
            </a:r>
            <a:r>
              <a:rPr lang="ko-KR" altLang="en-US" dirty="0"/>
              <a:t> 요약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853" y="2721637"/>
            <a:ext cx="2736304" cy="263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565246" y="2855684"/>
            <a:ext cx="3409528" cy="2321643"/>
            <a:chOff x="1071067" y="1454296"/>
            <a:chExt cx="6813301" cy="5287072"/>
          </a:xfrm>
        </p:grpSpPr>
        <p:pic>
          <p:nvPicPr>
            <p:cNvPr id="6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067" y="1584967"/>
              <a:ext cx="209550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68" y="2502047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868" y="145429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618" y="145429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618" y="2502046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299" y="4144887"/>
              <a:ext cx="104775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레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49" y="4144887"/>
              <a:ext cx="1047750" cy="2095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레나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2411760" y="4648944"/>
              <a:ext cx="1047750" cy="209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레나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459510" y="4648943"/>
              <a:ext cx="1047750" cy="209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3688085" y="2502047"/>
              <a:ext cx="17281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459510" y="3208783"/>
              <a:ext cx="1956767" cy="144016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411760" y="3928863"/>
              <a:ext cx="268213" cy="50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92" y="3085726"/>
            <a:ext cx="2000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6510" y="552262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No</a:t>
            </a:r>
            <a:r>
              <a:rPr lang="ko-KR" altLang="en-US" sz="3200" dirty="0"/>
              <a:t> </a:t>
            </a:r>
            <a:r>
              <a:rPr lang="en-US" altLang="ko-KR" sz="3200" dirty="0"/>
              <a:t>Tessellation 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393003" y="552262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Tessellation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0" y="1980927"/>
            <a:ext cx="3749706" cy="361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42" y="1980961"/>
            <a:ext cx="3834279" cy="36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0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Displacement</a:t>
            </a:r>
            <a:r>
              <a:rPr lang="ko-KR" altLang="en-US" dirty="0"/>
              <a:t> </a:t>
            </a:r>
            <a:r>
              <a:rPr lang="en-US" altLang="ko-KR" dirty="0"/>
              <a:t>mesh </a:t>
            </a:r>
            <a:r>
              <a:rPr lang="ko-KR" altLang="en-US" dirty="0"/>
              <a:t>제작을</a:t>
            </a:r>
            <a:r>
              <a:rPr lang="en-US" altLang="ko-KR" dirty="0"/>
              <a:t> </a:t>
            </a:r>
            <a:r>
              <a:rPr lang="ko-KR" altLang="en-US" dirty="0"/>
              <a:t>위해 </a:t>
            </a:r>
            <a:r>
              <a:rPr lang="en-US" altLang="ko-KR" dirty="0"/>
              <a:t>modeling tools</a:t>
            </a:r>
            <a:r>
              <a:rPr lang="ko-KR" altLang="en-US" dirty="0"/>
              <a:t> </a:t>
            </a:r>
            <a:r>
              <a:rPr lang="en-US" altLang="ko-KR" dirty="0"/>
              <a:t>editor</a:t>
            </a:r>
            <a:r>
              <a:rPr lang="ko-KR" altLang="en-US" dirty="0"/>
              <a:t> </a:t>
            </a:r>
            <a:r>
              <a:rPr lang="en-US" altLang="ko-KR" dirty="0"/>
              <a:t>mode </a:t>
            </a:r>
            <a:r>
              <a:rPr lang="ko-KR" altLang="en-US" dirty="0"/>
              <a:t>활성화 필요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25368-868C-DCC9-4F63-D63DDB8E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90" y="3625477"/>
            <a:ext cx="5562872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7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endParaRPr lang="en-US" altLang="ko-KR" dirty="0"/>
          </a:p>
          <a:p>
            <a:pPr lvl="1"/>
            <a:r>
              <a:rPr lang="ko-KR" altLang="en-US" dirty="0" err="1"/>
              <a:t>디스플레이스먼트</a:t>
            </a:r>
            <a:r>
              <a:rPr lang="ko-KR" altLang="en-US" dirty="0"/>
              <a:t> 메시 생성 및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693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Displacement Mapping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꿈틀거리는 무언가를 만들어 보자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53" y="2797821"/>
            <a:ext cx="4223657" cy="326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255020"/>
            <a:ext cx="1805053" cy="1012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4402136"/>
            <a:ext cx="2438678" cy="1211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542" y="3243261"/>
            <a:ext cx="1621457" cy="23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7F564-9FAA-B950-64CA-9649579FC747}"/>
              </a:ext>
            </a:extLst>
          </p:cNvPr>
          <p:cNvSpPr txBox="1"/>
          <p:nvPr/>
        </p:nvSpPr>
        <p:spPr>
          <a:xfrm>
            <a:off x="2024743" y="1623527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06/02</a:t>
            </a:r>
          </a:p>
          <a:p>
            <a:r>
              <a:rPr lang="en-US" altLang="ko-KR"/>
              <a:t>Normal – tangent space</a:t>
            </a:r>
          </a:p>
          <a:p>
            <a:r>
              <a:rPr lang="en-US" altLang="ko-KR"/>
              <a:t>Z -&gt; 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9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5760" y="2204864"/>
            <a:ext cx="388843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Material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3933056"/>
            <a:ext cx="244827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Material Instance1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406253" y="5445224"/>
            <a:ext cx="244827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Material Instance2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84032" y="5445224"/>
            <a:ext cx="244827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Material Instance3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134128" y="3933055"/>
            <a:ext cx="244827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Material Instance4</a:t>
            </a:r>
            <a:endParaRPr lang="ko-KR" altLang="en-US" sz="3600" dirty="0"/>
          </a:p>
        </p:txBody>
      </p:sp>
      <p:cxnSp>
        <p:nvCxnSpPr>
          <p:cNvPr id="10" name="직선 화살표 연결선 9"/>
          <p:cNvCxnSpPr>
            <a:stCxn id="5" idx="0"/>
            <a:endCxn id="4" idx="2"/>
          </p:cNvCxnSpPr>
          <p:nvPr/>
        </p:nvCxnSpPr>
        <p:spPr>
          <a:xfrm flipV="1">
            <a:off x="1833736" y="2851195"/>
            <a:ext cx="4046240" cy="1081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0"/>
            <a:endCxn id="4" idx="2"/>
          </p:cNvCxnSpPr>
          <p:nvPr/>
        </p:nvCxnSpPr>
        <p:spPr>
          <a:xfrm flipV="1">
            <a:off x="4630389" y="2851195"/>
            <a:ext cx="1249587" cy="259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0"/>
            <a:endCxn id="4" idx="2"/>
          </p:cNvCxnSpPr>
          <p:nvPr/>
        </p:nvCxnSpPr>
        <p:spPr>
          <a:xfrm flipH="1" flipV="1">
            <a:off x="5879976" y="2851195"/>
            <a:ext cx="1728192" cy="259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0"/>
            <a:endCxn id="4" idx="2"/>
          </p:cNvCxnSpPr>
          <p:nvPr/>
        </p:nvCxnSpPr>
        <p:spPr>
          <a:xfrm flipH="1" flipV="1">
            <a:off x="5879976" y="2851195"/>
            <a:ext cx="4478288" cy="1081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03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536" y="3068960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/>
              <a:t>왜 사용할까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51984" y="2924944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latinLnBrk="0">
              <a:buFont typeface="Arial" panose="020B0604020202020204" pitchFamily="34" charset="0"/>
              <a:buChar char="•"/>
            </a:pPr>
            <a:r>
              <a:rPr lang="ko-KR" altLang="en-US" sz="3600" dirty="0"/>
              <a:t>개발 시간 단축</a:t>
            </a:r>
            <a:endParaRPr lang="en-US" altLang="ko-KR" sz="3600" dirty="0"/>
          </a:p>
          <a:p>
            <a:pPr marL="571500" indent="-571500" latinLnBrk="0">
              <a:buFont typeface="Arial" panose="020B0604020202020204" pitchFamily="34" charset="0"/>
              <a:buChar char="•"/>
            </a:pPr>
            <a:r>
              <a:rPr lang="ko-KR" altLang="en-US" sz="3600" dirty="0"/>
              <a:t>즉각적인 결과 확인</a:t>
            </a:r>
            <a:endParaRPr lang="en-US" altLang="ko-KR" sz="3600" dirty="0"/>
          </a:p>
          <a:p>
            <a:pPr marL="571500" indent="-571500" latinLnBrk="0">
              <a:buFont typeface="Arial" panose="020B0604020202020204" pitchFamily="34" charset="0"/>
              <a:buChar char="•"/>
            </a:pPr>
            <a:r>
              <a:rPr lang="ko-KR" altLang="en-US" sz="3600" dirty="0" err="1"/>
              <a:t>셰이더</a:t>
            </a:r>
            <a:r>
              <a:rPr lang="ko-KR" altLang="en-US" sz="3600" dirty="0"/>
              <a:t> 재활용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655840" y="3298051"/>
            <a:ext cx="792088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7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3432" y="1916832"/>
            <a:ext cx="1015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 err="1"/>
              <a:t>머터리얼</a:t>
            </a:r>
            <a:r>
              <a:rPr lang="ko-KR" altLang="en-US" sz="3600" dirty="0"/>
              <a:t> 인스턴스에선 </a:t>
            </a:r>
            <a:r>
              <a:rPr lang="ko-KR" altLang="en-US" sz="3600" dirty="0" err="1"/>
              <a:t>파라메터로</a:t>
            </a:r>
            <a:r>
              <a:rPr lang="ko-KR" altLang="en-US" sz="3600" dirty="0"/>
              <a:t> 만들어진 </a:t>
            </a:r>
            <a:r>
              <a:rPr lang="ko-KR" altLang="en-US" sz="3600" dirty="0" err="1"/>
              <a:t>노드값을</a:t>
            </a:r>
            <a:r>
              <a:rPr lang="ko-KR" altLang="en-US" sz="3600" dirty="0"/>
              <a:t> 제어 할 수 있음</a:t>
            </a:r>
            <a:endParaRPr lang="en-US" altLang="ko-KR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19" y="3823296"/>
            <a:ext cx="3048000" cy="16859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108203" y="4486238"/>
            <a:ext cx="288032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623270"/>
            <a:ext cx="3057525" cy="20859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7696770" y="4486238"/>
            <a:ext cx="288032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35760" y="5725856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/>
              <a:t>내부 값과 </a:t>
            </a:r>
            <a:r>
              <a:rPr lang="ko-KR" altLang="en-US" sz="3600" dirty="0" err="1"/>
              <a:t>파라메터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9537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9B08A-1F89-0B51-AB0D-B6AF8CC6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연습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EC229-DF4D-2D02-612B-7EADB023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1" y="2780927"/>
            <a:ext cx="2857500" cy="1440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F4DA55-5D3A-1960-51A2-EA60FC57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5281" y="4221087"/>
            <a:ext cx="2857500" cy="141734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E4CAB9D-C234-08E7-5D4A-F422C3DFAE6C}"/>
              </a:ext>
            </a:extLst>
          </p:cNvPr>
          <p:cNvGrpSpPr/>
          <p:nvPr/>
        </p:nvGrpSpPr>
        <p:grpSpPr>
          <a:xfrm>
            <a:off x="9192344" y="2780927"/>
            <a:ext cx="2847975" cy="2857491"/>
            <a:chOff x="7888387" y="2870093"/>
            <a:chExt cx="2847975" cy="27717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91F56B-072E-5932-1648-7D0C6E6E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387" y="4717942"/>
              <a:ext cx="2847975" cy="9239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D3A2A2-3DB7-6E9E-B0B9-28298D37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8387" y="3794017"/>
              <a:ext cx="2847975" cy="9239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6A10D4-E1CC-846E-2CC1-B4CB7644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8387" y="2870093"/>
              <a:ext cx="2847975" cy="92392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F811BF-A527-5114-250B-A7202EBE2A6C}"/>
              </a:ext>
            </a:extLst>
          </p:cNvPr>
          <p:cNvGrpSpPr/>
          <p:nvPr/>
        </p:nvGrpSpPr>
        <p:grpSpPr>
          <a:xfrm>
            <a:off x="6209148" y="2780915"/>
            <a:ext cx="2857500" cy="2857500"/>
            <a:chOff x="4223792" y="3140966"/>
            <a:chExt cx="2857500" cy="9239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CFBDF8-A7F9-D5D9-C76E-0035C64A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792" y="3140968"/>
              <a:ext cx="949896" cy="9239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13AC6B-044B-E9AA-4B3C-6E38AA35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3688" y="3140967"/>
              <a:ext cx="1008111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354CBB-E853-6AD9-BCCF-9DBDF559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1800" y="3140966"/>
              <a:ext cx="899492" cy="92392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E4274F-316C-173E-36FD-AE085874CCDB}"/>
              </a:ext>
            </a:extLst>
          </p:cNvPr>
          <p:cNvGrpSpPr/>
          <p:nvPr/>
        </p:nvGrpSpPr>
        <p:grpSpPr>
          <a:xfrm>
            <a:off x="3183396" y="2780921"/>
            <a:ext cx="2852685" cy="2857497"/>
            <a:chOff x="5461746" y="399678"/>
            <a:chExt cx="2852685" cy="285749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DD99414-3742-AAB4-054C-3F050641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535" y="399681"/>
              <a:ext cx="949896" cy="285749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87CBF97-A9E3-5E31-25F0-9C52D7CB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6423" y="399678"/>
              <a:ext cx="1008111" cy="28574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5627FC2-FB0C-0544-2E15-F805EC46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1746" y="399681"/>
              <a:ext cx="899492" cy="285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39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FABD9-917A-C85D-3891-AA6AA0A8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연습</a:t>
            </a:r>
          </a:p>
        </p:txBody>
      </p:sp>
      <p:pic>
        <p:nvPicPr>
          <p:cNvPr id="3" name="2024-04-29 21-31-47">
            <a:hlinkClick r:id="" action="ppaction://media"/>
            <a:extLst>
              <a:ext uri="{FF2B5EF4-FFF2-40B4-BE49-F238E27FC236}">
                <a16:creationId xmlns:a16="http://schemas.microsoft.com/office/drawing/2014/main" id="{10E439E8-3388-3AB5-E6D0-4783F35FB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868" y="2010308"/>
            <a:ext cx="4430115" cy="4430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1E67B8-D2FA-39AD-39A6-B107E3BE7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/>
          <a:stretch/>
        </p:blipFill>
        <p:spPr>
          <a:xfrm>
            <a:off x="6213029" y="2010308"/>
            <a:ext cx="4430115" cy="44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</a:t>
            </a:r>
            <a:r>
              <a:rPr lang="en-US" altLang="ko-KR" dirty="0"/>
              <a:t> </a:t>
            </a:r>
            <a:r>
              <a:rPr lang="ko-KR" altLang="en-US" dirty="0"/>
              <a:t>다룰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Material Inputs 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Displacement Mapping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27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Input 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5E84977-ACC2-EFAE-DC23-644AE9E35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65" t="10705" r="35527" b="24553"/>
          <a:stretch/>
        </p:blipFill>
        <p:spPr>
          <a:xfrm>
            <a:off x="1933876" y="780400"/>
            <a:ext cx="1450384" cy="583059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Material Inputs 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4294967295"/>
          </p:nvPr>
        </p:nvSpPr>
        <p:spPr>
          <a:xfrm>
            <a:off x="6858000" y="2193925"/>
            <a:ext cx="5334000" cy="4024313"/>
          </a:xfrm>
        </p:spPr>
        <p:txBody>
          <a:bodyPr/>
          <a:lstStyle/>
          <a:p>
            <a:r>
              <a:rPr lang="ko-KR" altLang="en-US" dirty="0" err="1"/>
              <a:t>오파시티</a:t>
            </a:r>
            <a:r>
              <a:rPr lang="en-US" altLang="ko-KR" dirty="0"/>
              <a:t> </a:t>
            </a:r>
            <a:r>
              <a:rPr lang="ko-KR" altLang="en-US" dirty="0"/>
              <a:t>마스크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이면 그려지고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ko-KR" altLang="en-US" dirty="0" err="1"/>
              <a:t>안그려짐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철조망 등에 사용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28694" y="3101829"/>
            <a:ext cx="1866900" cy="266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1C98B9-EB5C-E1FE-5B31-27D45B63B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73" r="76250" b="14740"/>
          <a:stretch/>
        </p:blipFill>
        <p:spPr>
          <a:xfrm>
            <a:off x="5907703" y="4580389"/>
            <a:ext cx="2895600" cy="2172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5DBC08-0D61-89D9-21AF-D6E4AA132B39}"/>
              </a:ext>
            </a:extLst>
          </p:cNvPr>
          <p:cNvSpPr txBox="1"/>
          <p:nvPr/>
        </p:nvSpPr>
        <p:spPr>
          <a:xfrm>
            <a:off x="9865453" y="5125673"/>
            <a:ext cx="1325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블랜드</a:t>
            </a:r>
            <a:r>
              <a:rPr lang="ko-KR" altLang="en-US" dirty="0"/>
              <a:t> 모드 변경 필요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02D5F2E-DE22-4BC2-556E-6E6C8FAFFF76}"/>
              </a:ext>
            </a:extLst>
          </p:cNvPr>
          <p:cNvCxnSpPr>
            <a:stCxn id="11" idx="1"/>
          </p:cNvCxnSpPr>
          <p:nvPr/>
        </p:nvCxnSpPr>
        <p:spPr>
          <a:xfrm flipH="1">
            <a:off x="7860484" y="5587338"/>
            <a:ext cx="2004969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Inputs 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en-US" altLang="ko-KR" dirty="0" err="1"/>
              <a:t>TextureSample</a:t>
            </a:r>
            <a:r>
              <a:rPr lang="en-US" altLang="ko-KR" dirty="0"/>
              <a:t> </a:t>
            </a:r>
            <a:r>
              <a:rPr lang="ko-KR" altLang="en-US" dirty="0"/>
              <a:t>노드 배치</a:t>
            </a:r>
            <a:endParaRPr lang="en-US" altLang="ko-KR" dirty="0"/>
          </a:p>
          <a:p>
            <a:pPr lvl="1"/>
            <a:r>
              <a:rPr lang="en-US" altLang="ko-KR" dirty="0" err="1"/>
              <a:t>T_Tech_Hex_Tile_M</a:t>
            </a:r>
            <a:r>
              <a:rPr lang="en-US" altLang="ko-KR" dirty="0"/>
              <a:t> </a:t>
            </a:r>
            <a:r>
              <a:rPr lang="ko-KR" altLang="en-US" dirty="0"/>
              <a:t>텍스처 사용</a:t>
            </a:r>
            <a:endParaRPr lang="en-US" altLang="ko-KR" dirty="0"/>
          </a:p>
          <a:p>
            <a:pPr lvl="1"/>
            <a:r>
              <a:rPr lang="ko-KR" altLang="en-US" dirty="0"/>
              <a:t>텍스처 내용 확인 후 </a:t>
            </a:r>
            <a:r>
              <a:rPr lang="ko-KR" altLang="en-US" dirty="0" err="1"/>
              <a:t>오파시티</a:t>
            </a:r>
            <a:r>
              <a:rPr lang="ko-KR" altLang="en-US" dirty="0"/>
              <a:t> 마스크에 연결</a:t>
            </a:r>
          </a:p>
        </p:txBody>
      </p:sp>
    </p:spTree>
    <p:extLst>
      <p:ext uri="{BB962C8B-B14F-4D97-AF65-F5344CB8AC3E}">
        <p14:creationId xmlns:p14="http://schemas.microsoft.com/office/powerpoint/2010/main" val="284535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127321-EC95-62D7-F2C9-EDAC3D747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65" t="10705" r="35527" b="24553"/>
          <a:stretch/>
        </p:blipFill>
        <p:spPr>
          <a:xfrm>
            <a:off x="1933876" y="780400"/>
            <a:ext cx="1450384" cy="583059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Material Inputs 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4294967295"/>
          </p:nvPr>
        </p:nvSpPr>
        <p:spPr>
          <a:xfrm>
            <a:off x="6858000" y="2193925"/>
            <a:ext cx="5334000" cy="4024313"/>
          </a:xfrm>
        </p:spPr>
        <p:txBody>
          <a:bodyPr/>
          <a:lstStyle/>
          <a:p>
            <a:r>
              <a:rPr lang="ko-KR" altLang="en-US" dirty="0" err="1"/>
              <a:t>노멀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해당 픽셀의 </a:t>
            </a:r>
            <a:r>
              <a:rPr lang="ko-KR" altLang="en-US" dirty="0" err="1"/>
              <a:t>노멀</a:t>
            </a:r>
            <a:r>
              <a:rPr lang="ko-KR" altLang="en-US" dirty="0"/>
              <a:t> 방향 변경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텍스처로 표면 굴곡을 표현할 때 사용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53111" y="3392238"/>
            <a:ext cx="1866900" cy="266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23515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931</TotalTime>
  <Words>284</Words>
  <Application>Microsoft Office PowerPoint</Application>
  <PresentationFormat>와이드스크린</PresentationFormat>
  <Paragraphs>97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Century Gothic</vt:lpstr>
      <vt:lpstr>비행기 구름</vt:lpstr>
      <vt:lpstr>고급그래픽스효과</vt:lpstr>
      <vt:lpstr>지난주 강의내용 요약</vt:lpstr>
      <vt:lpstr>추가 연습</vt:lpstr>
      <vt:lpstr>추가 연습</vt:lpstr>
      <vt:lpstr>수업에 다룰 내용</vt:lpstr>
      <vt:lpstr>Material Input 2</vt:lpstr>
      <vt:lpstr>Material Inputs 2</vt:lpstr>
      <vt:lpstr>Material Inputs 2</vt:lpstr>
      <vt:lpstr>Material Inputs 2</vt:lpstr>
      <vt:lpstr>Material Inputs 2</vt:lpstr>
      <vt:lpstr>Material Inputs 2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Displacement Mapping</vt:lpstr>
      <vt:lpstr>머터리얼 인스턴싱</vt:lpstr>
      <vt:lpstr>머터리얼 인스턴싱</vt:lpstr>
      <vt:lpstr>머터리얼 인스턴싱</vt:lpstr>
      <vt:lpstr>머터리얼 인스턴싱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이택희</dc:creator>
  <cp:lastModifiedBy>규희 김</cp:lastModifiedBy>
  <cp:revision>46</cp:revision>
  <dcterms:created xsi:type="dcterms:W3CDTF">2019-03-21T03:10:49Z</dcterms:created>
  <dcterms:modified xsi:type="dcterms:W3CDTF">2024-06-02T07:24:59Z</dcterms:modified>
</cp:coreProperties>
</file>